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72" r:id="rId12"/>
    <p:sldId id="273" r:id="rId13"/>
    <p:sldId id="274" r:id="rId14"/>
    <p:sldId id="275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2" autoAdjust="0"/>
    <p:restoredTop sz="65152" autoAdjust="0"/>
  </p:normalViewPr>
  <p:slideViewPr>
    <p:cSldViewPr>
      <p:cViewPr varScale="1">
        <p:scale>
          <a:sx n="87" d="100"/>
          <a:sy n="87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0242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Опыт организации профессиональных проб и социальных практик на уровне основного общего </a:t>
            </a:r>
            <a:r>
              <a:rPr lang="ru-RU" sz="3200" b="1" dirty="0" smtClean="0"/>
              <a:t>образования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780928"/>
            <a:ext cx="4320480" cy="324036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Бобровская СОШ №3,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г.Бобров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Воронежской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Аристова Жанна Николаевна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заместитель директора по ВР </a:t>
            </a:r>
            <a:endParaRPr lang="ru-RU" dirty="0"/>
          </a:p>
        </p:txBody>
      </p:sp>
      <p:pic>
        <p:nvPicPr>
          <p:cNvPr id="5" name="Рисунок 4" descr="C:\Documents and Settings\МКОУ БСОШ №3\Рабочий стол\для паспорта доступности\фото\IMG_18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4023008" cy="3143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756281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1435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Список профессиональных проб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200" dirty="0"/>
              <a:t> МБОУ Бобровская СОШ №</a:t>
            </a:r>
            <a:r>
              <a:rPr lang="ru-RU" sz="1200" dirty="0" smtClean="0"/>
              <a:t>3   на </a:t>
            </a:r>
            <a:r>
              <a:rPr lang="ru-RU" sz="1200" dirty="0"/>
              <a:t>2018-2019 учебный год</a:t>
            </a:r>
            <a:br>
              <a:rPr lang="ru-RU" sz="1200" dirty="0"/>
            </a:br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9718193"/>
              </p:ext>
            </p:extLst>
          </p:nvPr>
        </p:nvGraphicFramePr>
        <p:xfrm>
          <a:off x="142842" y="714352"/>
          <a:ext cx="9001157" cy="611501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84570"/>
                <a:gridCol w="2642541"/>
                <a:gridCol w="1888671"/>
                <a:gridCol w="1132139"/>
                <a:gridCol w="1353236"/>
              </a:tblGrid>
              <a:tr h="45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Место проведения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Преподаватель 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Класс 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Количество часов</a:t>
                      </a:r>
                      <a:endParaRPr lang="ru-RU" sz="14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39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Первая медицинская помощь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БУЗ ВО «Бобровская районная больница»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Фоменко О.А.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8-9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187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Работник </a:t>
                      </a:r>
                      <a:r>
                        <a:rPr lang="ru-RU" sz="1200" b="0" dirty="0" err="1">
                          <a:solidFill>
                            <a:srgbClr val="0000FF"/>
                          </a:solidFill>
                          <a:effectLst/>
                        </a:rPr>
                        <a:t>ЗАГСа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Бобровский ЗАГС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Аристова Ж.Н.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39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Пишем статьи в газету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Редакция газеты «Звезда» Бобровского района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Киселева Н.С.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39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rgbClr val="0000FF"/>
                          </a:solidFill>
                          <a:effectLst/>
                        </a:rPr>
                        <a:t>Изготовление изделий  из овечьей шерсти</a:t>
                      </a:r>
                      <a:endParaRPr lang="ru-RU" sz="1200" b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Бобровский «Дом шерсти»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 err="1">
                          <a:effectLst/>
                        </a:rPr>
                        <a:t>Гаан</a:t>
                      </a:r>
                      <a:r>
                        <a:rPr lang="ru-RU" sz="1200" dirty="0">
                          <a:effectLst/>
                        </a:rPr>
                        <a:t> Л.Н.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39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Специалист центра занятости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ГКУ ВО центр занятости населения Бобровского района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Цуканова Ю.С.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           8-9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392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Учимся выпекать изделия из теста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ООО «Бобровский хлебозавод»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Цуканова Ю.С.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644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rgbClr val="0000FF"/>
                          </a:solidFill>
                          <a:effectLst/>
                        </a:rPr>
                        <a:t>Функции работника ФСС</a:t>
                      </a:r>
                      <a:endParaRPr lang="ru-RU" sz="1200" b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Филиал №8 Воронежского регионального отделения Фонда социального страхования РФ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Аристова Ж.Н.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8-9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48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0">
                          <a:solidFill>
                            <a:srgbClr val="0000FF"/>
                          </a:solidFill>
                          <a:effectLst/>
                        </a:rPr>
                        <a:t>Подготовка концерта</a:t>
                      </a:r>
                      <a:endParaRPr lang="ru-RU" sz="1200" b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Воронежское областное училище культуры имени Алексея Суворина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Федорова О.А.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6-8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355682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FF"/>
                          </a:solidFill>
                          <a:effectLst/>
                        </a:rPr>
                        <a:t>Юный фармацевт</a:t>
                      </a:r>
                      <a:endParaRPr lang="ru-RU" sz="1200" b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Аптека «Доверие»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Фоменко О.А.</a:t>
                      </a:r>
                    </a:p>
                    <a:p>
                      <a:pPr marL="457200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8-9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420583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FF"/>
                          </a:solidFill>
                          <a:effectLst/>
                        </a:rPr>
                        <a:t>Воспитатель детского сада</a:t>
                      </a:r>
                      <a:endParaRPr lang="ru-RU" sz="1200" b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Структурное подразделение детский сад МБОУ Бобровская СОШ №3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Болгова Т.В.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533523">
                <a:tc>
                  <a:txBody>
                    <a:bodyPr/>
                    <a:lstStyle/>
                    <a:p>
                      <a:r>
                        <a:rPr lang="ru-RU" sz="1200" b="0">
                          <a:solidFill>
                            <a:srgbClr val="0000FF"/>
                          </a:solidFill>
                          <a:effectLst/>
                        </a:rPr>
                        <a:t>Механик</a:t>
                      </a:r>
                      <a:endParaRPr lang="ru-RU" sz="1200" b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ГБПОУ «Бобровский аграрно-индустриальный колледж имени </a:t>
                      </a:r>
                      <a:r>
                        <a:rPr lang="ru-RU" sz="1200" dirty="0" err="1">
                          <a:effectLst/>
                        </a:rPr>
                        <a:t>М.Ф.Тимашовой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Шелеметьев В.А.</a:t>
                      </a:r>
                      <a:endParaRPr lang="ru-RU" sz="120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53352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Кондитер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ГБПОУ «Бобровский аграрно-индустриальный колледж имени </a:t>
                      </a:r>
                      <a:r>
                        <a:rPr lang="ru-RU" sz="1200" dirty="0" err="1">
                          <a:effectLst/>
                        </a:rPr>
                        <a:t>М.Ф.Тимашовой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Рыбина И.В.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  <a:tr h="42058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Экскурсовод в музее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Бобровский краеведческий музей, музей МБОУ Бобровская СОШ №3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>
                          <a:effectLst/>
                        </a:rPr>
                        <a:t>Пуляева</a:t>
                      </a:r>
                      <a:r>
                        <a:rPr lang="ru-RU" sz="1200" dirty="0">
                          <a:effectLst/>
                        </a:rPr>
                        <a:t> С.А.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7-8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  <a:tc>
                  <a:txBody>
                    <a:bodyPr/>
                    <a:lstStyle/>
                    <a:p>
                      <a:pPr marL="457200"/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Times New Roman"/>
                      </a:endParaRPr>
                    </a:p>
                  </a:txBody>
                  <a:tcPr marL="55045" marR="550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7278411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0000FF"/>
                </a:solidFill>
              </a:rPr>
              <a:t>ГБПОУ </a:t>
            </a:r>
            <a:r>
              <a:rPr lang="ru-RU" sz="3100" dirty="0" smtClean="0">
                <a:solidFill>
                  <a:srgbClr val="0000FF"/>
                </a:solidFill>
              </a:rPr>
              <a:t>«Бобровский аграрно-индустриальный колледж имени </a:t>
            </a:r>
            <a:r>
              <a:rPr lang="ru-RU" sz="3100" dirty="0" err="1" smtClean="0">
                <a:solidFill>
                  <a:srgbClr val="0000FF"/>
                </a:solidFill>
              </a:rPr>
              <a:t>М.Ф.Тимашовой</a:t>
            </a:r>
            <a:r>
              <a:rPr lang="ru-RU" sz="3100" dirty="0" smtClean="0">
                <a:solidFill>
                  <a:srgbClr val="0000FF"/>
                </a:solidFill>
              </a:rPr>
              <a:t>»</a:t>
            </a:r>
            <a:r>
              <a:rPr lang="ru-RU" dirty="0" smtClean="0">
                <a:latin typeface="Times New Roman"/>
              </a:rPr>
              <a:t/>
            </a:r>
            <a:br>
              <a:rPr lang="ru-RU" dirty="0" smtClean="0">
                <a:latin typeface="Times New Roman"/>
              </a:rPr>
            </a:br>
            <a:endParaRPr lang="ru-RU" dirty="0"/>
          </a:p>
        </p:txBody>
      </p:sp>
      <p:pic>
        <p:nvPicPr>
          <p:cNvPr id="1026" name="Picture 2" descr="C:\Documents and Settings\Жанна Николаевна\Рабочий стол\турникет\-OHbikHyIL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762507" cy="3840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\семинар 19.10.18\xO8VySxRF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58000"/>
            <a:ext cx="540211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0000FF"/>
                </a:solidFill>
              </a:rPr>
              <a:t>Бобровский </a:t>
            </a:r>
            <a:r>
              <a:rPr lang="ru-RU" sz="3200" b="1" dirty="0" smtClean="0">
                <a:solidFill>
                  <a:srgbClr val="0000FF"/>
                </a:solidFill>
              </a:rPr>
              <a:t>«Дом шерсти»</a:t>
            </a:r>
            <a:r>
              <a:rPr lang="ru-RU" sz="3200" dirty="0" smtClean="0">
                <a:latin typeface="Times New Roman"/>
              </a:rPr>
              <a:t/>
            </a:r>
            <a:br>
              <a:rPr lang="ru-RU" sz="3200" dirty="0" smtClean="0">
                <a:latin typeface="Times New Roman"/>
              </a:rPr>
            </a:br>
            <a:endParaRPr lang="ru-RU" sz="3200" dirty="0"/>
          </a:p>
        </p:txBody>
      </p:sp>
      <p:pic>
        <p:nvPicPr>
          <p:cNvPr id="2051" name="Picture 3" descr="C:\Documents and Settings\Жанна Николаевна\Рабочий стол\турникет\W7ElTNGh3A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1214422"/>
            <a:ext cx="8650139" cy="486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ОАО «Бобровский хлебозавод»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C:\Documents and Settings\Жанна Николаевна\Рабочий стол\турникет\Y04lOj_3eK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72957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проекты\федорова\фото\пекли елочки\iUptv_6FAi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890" y="3258000"/>
            <a:ext cx="540211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Аптека «Доверие»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C:\Documents and Settings\Жанна Николаевна\Рабочий стол\турникет\IN5Jlw0ecX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07196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Жанна Николаевна\Рабочий стол\турникет\KVxFWre4Oq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392909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00FF"/>
                </a:solidFill>
              </a:rPr>
              <a:t>Процедура выбора профессиональных проб  складывается следующим образом: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 конце учебного года родители и учащиеся на собраниях знакомятся с</a:t>
            </a:r>
            <a:br>
              <a:rPr lang="ru-RU" sz="1800" dirty="0"/>
            </a:br>
            <a:r>
              <a:rPr lang="ru-RU" sz="1800" dirty="0"/>
              <a:t>учебным планом на новый учебный год и тематикой краткосрочных курсов, социальных практик и профессиональных проб;</a:t>
            </a:r>
            <a:br>
              <a:rPr lang="ru-RU" sz="1800" dirty="0"/>
            </a:br>
            <a:r>
              <a:rPr lang="ru-RU" sz="1800" dirty="0"/>
              <a:t>В начале учебного года на общешкольных родительских собраниях перед</a:t>
            </a:r>
            <a:br>
              <a:rPr lang="ru-RU" sz="1800" dirty="0"/>
            </a:br>
            <a:r>
              <a:rPr lang="ru-RU" sz="1800" dirty="0"/>
              <a:t>родителями и учащимися проводятся презентационные мероприятия педагогов, в ходе которых происходит знакомство с содержанием курса, целями, задачами и продуктом курса.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503882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</a:t>
            </a:r>
            <a:r>
              <a:rPr lang="ru-RU" dirty="0" smtClean="0"/>
              <a:t>Директору </a:t>
            </a:r>
            <a:r>
              <a:rPr lang="ru-RU" dirty="0"/>
              <a:t>МБОУ</a:t>
            </a:r>
          </a:p>
          <a:p>
            <a:pPr marL="0" indent="0" algn="r">
              <a:buNone/>
            </a:pPr>
            <a:r>
              <a:rPr lang="ru-RU" dirty="0" smtClean="0"/>
              <a:t>  </a:t>
            </a:r>
            <a:r>
              <a:rPr lang="ru-RU" dirty="0"/>
              <a:t>Бобровская СОШ №3</a:t>
            </a:r>
          </a:p>
          <a:p>
            <a:pPr marL="0" indent="0" algn="r">
              <a:buNone/>
            </a:pPr>
            <a:r>
              <a:rPr lang="ru-RU" dirty="0" err="1"/>
              <a:t>Н.И.Гайворонской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Я,___________________________ /ФИО/,   учащийся__ ___ класса , ознакомлен (а)  с перечнем  проф.проб, КВД, КСК , мастер-классов и согласен (на) с посещением внеурочной  деятельности  </a:t>
            </a:r>
            <a:r>
              <a:rPr lang="ru-RU" dirty="0" smtClean="0"/>
              <a:t> </a:t>
            </a:r>
            <a:r>
              <a:rPr lang="ru-RU" dirty="0"/>
              <a:t>в форме проф.проб,  </a:t>
            </a:r>
            <a:r>
              <a:rPr lang="ru-RU" dirty="0" smtClean="0"/>
              <a:t>краткосрочных </a:t>
            </a:r>
            <a:r>
              <a:rPr lang="ru-RU" dirty="0"/>
              <a:t>курсов, мастер-классов  по выбору: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r">
              <a:buNone/>
            </a:pPr>
            <a:r>
              <a:rPr lang="ru-RU" dirty="0"/>
              <a:t>Дата___.____.20___г. Роспись________ /__________________/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133349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00FF"/>
                </a:solidFill>
              </a:rPr>
              <a:t>Каждый ученик имеет дневник профессиональных проб для оценивания </a:t>
            </a:r>
            <a:r>
              <a:rPr lang="ru-RU" sz="2700" dirty="0" smtClean="0">
                <a:solidFill>
                  <a:srgbClr val="0000FF"/>
                </a:solidFill>
              </a:rPr>
              <a:t>результатов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2428860" y="4286256"/>
            <a:ext cx="41434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фамилия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____________________________</a:t>
            </a:r>
            <a:endParaRPr lang="ru-RU" sz="10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имя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_____________________________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отчество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_______________________________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класс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__________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г. Бобров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2018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Users\801577\Desktop\титульный лист для проектов\imgonline-com-ua-Transparent-backgr-gglXVA82OGfyUtHq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285860"/>
            <a:ext cx="20717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71736" y="3286124"/>
            <a:ext cx="390525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31750">
                  <a:solidFill>
                    <a:srgbClr val="548DD4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Дневник </a:t>
            </a:r>
          </a:p>
          <a:p>
            <a:pPr algn="ctr" rtl="0"/>
            <a:r>
              <a:rPr lang="ru-RU" sz="3600" kern="10" spc="0" dirty="0" smtClean="0">
                <a:ln w="31750">
                  <a:solidFill>
                    <a:srgbClr val="548DD4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профессиональной пробы</a:t>
            </a:r>
            <a:endParaRPr lang="ru-RU" sz="3600" kern="10" spc="0" dirty="0">
              <a:ln w="31750">
                <a:solidFill>
                  <a:srgbClr val="548DD4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7683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00FF"/>
                </a:solidFill>
              </a:rPr>
              <a:t>Пробы на выбор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57834803"/>
              </p:ext>
            </p:extLst>
          </p:nvPr>
        </p:nvGraphicFramePr>
        <p:xfrm>
          <a:off x="214281" y="500042"/>
          <a:ext cx="8715437" cy="6074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5224"/>
                <a:gridCol w="4168252"/>
                <a:gridCol w="3561961"/>
              </a:tblGrid>
              <a:tr h="194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проба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пробные действия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в результате оценивается экспертами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</a:tr>
              <a:tr h="117201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Воспитатель детского сада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организация пребывания детей в дошкольном образовательном учреждении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проведением игр и занятий с детьми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 их безопасности и состояния здоровья.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Важные профессиональные качества воспитателя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Проведением игр и занятий с детьми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</a:tr>
              <a:tr h="154165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Пекарь 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Подготовить и загрузить сырьё, запустить оборудование и следить за процессом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контролировать выдержку теста, раскладку по формам перед  посадкой в печь, определить готовность хлеба в печи.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плетение из теста косичек или наносить насечки приходится вручную, не останавливая конвейер. 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сырья, замешивание теста, контролирование процесса брожения опары и теста, формирование, выпекание и определение готовности изделий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</a:tr>
              <a:tr h="105481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Работник </a:t>
                      </a:r>
                      <a:r>
                        <a:rPr lang="ru-RU" sz="1200" b="0" dirty="0" err="1">
                          <a:solidFill>
                            <a:srgbClr val="0000FF"/>
                          </a:solidFill>
                          <a:effectLst/>
                        </a:rPr>
                        <a:t>ЗАГСа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Работа в архиве, обработка  документов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Знание документов , которыми в своей деятельности руководствуется сотрудник </a:t>
                      </a:r>
                      <a:r>
                        <a:rPr lang="ru-RU" sz="1200" dirty="0" err="1">
                          <a:effectLst/>
                        </a:rPr>
                        <a:t>ЗАГСа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Должностные обязанности сотрудника </a:t>
                      </a:r>
                      <a:r>
                        <a:rPr lang="ru-RU" sz="1200" dirty="0" err="1">
                          <a:effectLst/>
                        </a:rPr>
                        <a:t>ЗАГСа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</a:tr>
              <a:tr h="2109628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</a:rPr>
                        <a:t>Декоратор валяльных изделий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сделать основной шаблон для валяния изделия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подготовка к декорированию, она включает - вырезать из бумаги и подложки копии основного шаблона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подготовка материала для декора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подобрать палитру цветов и волокон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раскладка шерсти на основной шаблон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накрыть тонкой пленкой трафареты узора и  ВШМ легонько </a:t>
                      </a:r>
                      <a:r>
                        <a:rPr lang="ru-RU" sz="1200" dirty="0" err="1">
                          <a:effectLst/>
                        </a:rPr>
                        <a:t>привалять</a:t>
                      </a:r>
                      <a:r>
                        <a:rPr lang="ru-RU" sz="1200" dirty="0">
                          <a:effectLst/>
                        </a:rPr>
                        <a:t> декор.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Способы валяния шерсти: мокрое и сухое, а также их комбинации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Основные этапы выполнения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Нунофелтинг</a:t>
                      </a:r>
                      <a:r>
                        <a:rPr lang="ru-RU" sz="1200" dirty="0">
                          <a:effectLst/>
                        </a:rPr>
                        <a:t> или </a:t>
                      </a:r>
                      <a:r>
                        <a:rPr lang="ru-RU" sz="1200" dirty="0" err="1">
                          <a:effectLst/>
                        </a:rPr>
                        <a:t>нуновойлок</a:t>
                      </a:r>
                      <a:r>
                        <a:rPr lang="ru-RU" sz="1200" dirty="0">
                          <a:effectLst/>
                        </a:rPr>
                        <a:t> – это </a:t>
                      </a:r>
                      <a:r>
                        <a:rPr lang="ru-RU" sz="1200" dirty="0" err="1">
                          <a:effectLst/>
                        </a:rPr>
                        <a:t>приваливание</a:t>
                      </a:r>
                      <a:r>
                        <a:rPr lang="ru-RU" sz="1200" dirty="0">
                          <a:effectLst/>
                        </a:rPr>
                        <a:t> ткани к шерсти.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292" marR="452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10096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192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200" b="1" dirty="0"/>
              <a:t>Я выбираю пробу (пробы, не более 2-х)</a:t>
            </a:r>
            <a:r>
              <a:rPr lang="ru-RU" sz="2200" dirty="0"/>
              <a:t>________________</a:t>
            </a:r>
          </a:p>
          <a:p>
            <a:pPr marL="0" indent="0">
              <a:buNone/>
            </a:pPr>
            <a:r>
              <a:rPr lang="ru-RU" sz="2200" dirty="0"/>
              <a:t>_______________________________________________________</a:t>
            </a:r>
          </a:p>
          <a:p>
            <a:pPr marL="0" indent="0">
              <a:buNone/>
            </a:pPr>
            <a:r>
              <a:rPr lang="ru-RU" sz="2200" b="1" dirty="0"/>
              <a:t>Потому что ….</a:t>
            </a:r>
            <a:r>
              <a:rPr lang="ru-RU" sz="2200" dirty="0"/>
              <a:t>________________________________________</a:t>
            </a:r>
          </a:p>
          <a:p>
            <a:pPr marL="0" lvl="0" indent="0">
              <a:buNone/>
            </a:pPr>
            <a:r>
              <a:rPr lang="ru-RU" sz="2200" dirty="0"/>
              <a:t>_________________________________________________</a:t>
            </a:r>
          </a:p>
          <a:p>
            <a:pPr marL="0" indent="0">
              <a:buNone/>
            </a:pPr>
            <a:r>
              <a:rPr lang="ru-RU" sz="2200" dirty="0"/>
              <a:t>_______________________________________________________</a:t>
            </a:r>
          </a:p>
          <a:p>
            <a:pPr marL="0" lvl="0" indent="0">
              <a:buNone/>
            </a:pPr>
            <a:r>
              <a:rPr lang="ru-RU" sz="2200" dirty="0"/>
              <a:t>_________________________________________________</a:t>
            </a:r>
          </a:p>
          <a:p>
            <a:pPr marL="0" indent="0">
              <a:buNone/>
            </a:pPr>
            <a:r>
              <a:rPr lang="ru-RU" sz="2200" dirty="0"/>
              <a:t>_______________________________________________________</a:t>
            </a:r>
          </a:p>
          <a:p>
            <a:pPr marL="0" indent="0">
              <a:buNone/>
            </a:pPr>
            <a:r>
              <a:rPr lang="ru-RU" sz="2200" b="1" dirty="0"/>
              <a:t>Мои ожидания: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Мне будет легко 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Потому что 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Вероятно, мне будет трудно 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Потому что 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Моя цель: 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 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 </a:t>
            </a:r>
            <a:r>
              <a:rPr lang="ru-RU" sz="2200" b="1" dirty="0" smtClean="0"/>
              <a:t>Тема </a:t>
            </a:r>
            <a:r>
              <a:rPr lang="ru-RU" sz="2200" b="1" dirty="0"/>
              <a:t>и дата занятия___________________________________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Отзыв преподавателя в ходе пробы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Мои открытия в ходе пробы:</a:t>
            </a:r>
            <a:endParaRPr lang="ru-RU" sz="2200" dirty="0"/>
          </a:p>
          <a:p>
            <a:pPr marL="0" indent="0">
              <a:buNone/>
            </a:pPr>
            <a:r>
              <a:rPr lang="ru-RU" sz="2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200" dirty="0"/>
              <a:t>_______________________________________________________</a:t>
            </a:r>
          </a:p>
          <a:p>
            <a:pPr marL="0" indent="0">
              <a:buNone/>
            </a:pPr>
            <a:r>
              <a:rPr lang="ru-RU" sz="2200" b="1" dirty="0"/>
              <a:t>Оцените по шкале «0-10б.»…. 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Мне было трудно - ________ б.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Мне было интересно - ________ б.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Я справился (справилась) со  своей ролью в команде на _____ б.</a:t>
            </a:r>
            <a:endParaRPr lang="ru-RU" sz="2200" dirty="0"/>
          </a:p>
          <a:p>
            <a:pPr marL="0" indent="0">
              <a:buNone/>
            </a:pPr>
            <a:r>
              <a:rPr lang="ru-RU" sz="2200" b="1" dirty="0"/>
              <a:t>Сотрудничество, взаимопонимание в нашей команде - _______ б.</a:t>
            </a:r>
            <a:endParaRPr lang="ru-RU" sz="22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16593627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</a:rPr>
              <a:t>Ожидаемые результаты профессиональных проб и социальных практик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554162"/>
            <a:ext cx="8848756" cy="494667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у подростков личностных универсальных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учебных действий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(способности и готовности к осознанному выбору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деятельности);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устойчивой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установки на самостоятельную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универсальных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действий;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подростка первичного опыта социальной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профессиональной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184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Профессиональная проба </a:t>
            </a:r>
            <a:r>
              <a:rPr lang="ru-RU" dirty="0"/>
              <a:t>— профессиональное испытание, моделирующее элементы конкретного вида профессиональной деятельности, имеющее вид завершенного технологического процесса (или его отдельного этапа) и способствующее сознательному, обоснованному выбору профессии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Первая  цель профессиональных проб </a:t>
            </a:r>
            <a:r>
              <a:rPr lang="ru-RU" dirty="0"/>
              <a:t>— обеспечить процесс профессионального выбора обучающихся объективным основанием, связанным с пробным опытом реализации «себя-в-профессии» и последующей оценкой успешности этого опыта. Результаты прохождения комплекса профессиональных проб представляют собой наиболее объективное и наглядное основание для профессионального выбора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Вторая цель профессиональных проб </a:t>
            </a:r>
            <a:r>
              <a:rPr lang="ru-RU" dirty="0"/>
              <a:t>— создать условия для формирования у школьника, в случае положительного выбора, долговременной, перспективно-прогностической мотивации к профессиональной деятельности в данной сфере. </a:t>
            </a:r>
          </a:p>
        </p:txBody>
      </p:sp>
    </p:spTree>
    <p:extLst>
      <p:ext uri="{BB962C8B-B14F-4D97-AF65-F5344CB8AC3E}">
        <p14:creationId xmlns="" xmlns:p14="http://schemas.microsoft.com/office/powerpoint/2010/main" val="17194409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45861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00FF"/>
                </a:solidFill>
              </a:rPr>
              <a:t>Спасибо за внимание!</a:t>
            </a:r>
            <a:endParaRPr lang="ru-RU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261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142852"/>
            <a:ext cx="9787006" cy="150019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нновационная модель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МБОУ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Бобровская СОШ №3: </a:t>
            </a:r>
            <a:r>
              <a:rPr lang="ru-RU" sz="2800" dirty="0" smtClean="0">
                <a:solidFill>
                  <a:srgbClr val="0000FF"/>
                </a:solidFill>
              </a:rPr>
              <a:t/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3000" b="1" dirty="0" smtClean="0">
                <a:solidFill>
                  <a:srgbClr val="0000FF"/>
                </a:solidFill>
              </a:rPr>
              <a:t>«</a:t>
            </a:r>
            <a:r>
              <a:rPr lang="ru-RU" sz="3000" b="1" dirty="0">
                <a:solidFill>
                  <a:srgbClr val="0000FF"/>
                </a:solidFill>
              </a:rPr>
              <a:t>Школа самореализации – территория успеха</a:t>
            </a:r>
            <a:r>
              <a:rPr lang="ru-RU" sz="3000" b="1" dirty="0" smtClean="0">
                <a:solidFill>
                  <a:srgbClr val="0000FF"/>
                </a:solidFill>
              </a:rPr>
              <a:t>» 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Комплекс элементов инновационной модели: </a:t>
            </a:r>
          </a:p>
          <a:p>
            <a:pPr lvl="0"/>
            <a:r>
              <a:rPr lang="ru-RU" sz="3600" dirty="0"/>
              <a:t>Кейс образовательных технологий, обеспечивающих реализацию образовательной программы детского сада в условиях модели «Сад детских инициатив», где приоритетный механизм реализации </a:t>
            </a:r>
            <a:r>
              <a:rPr lang="ru-RU" sz="3600" dirty="0" smtClean="0"/>
              <a:t>основной </a:t>
            </a:r>
            <a:r>
              <a:rPr lang="ru-RU" sz="3600" dirty="0" err="1" smtClean="0"/>
              <a:t>образовтельной</a:t>
            </a:r>
            <a:r>
              <a:rPr lang="ru-RU" sz="3600" dirty="0" smtClean="0"/>
              <a:t> программы </a:t>
            </a:r>
            <a:r>
              <a:rPr lang="ru-RU" sz="3600" dirty="0"/>
              <a:t>поддержка детской инициативы и самостоятельности.</a:t>
            </a:r>
          </a:p>
          <a:p>
            <a:pPr lvl="0"/>
            <a:r>
              <a:rPr lang="ru-RU" sz="3600" dirty="0"/>
              <a:t>Система краткосрочных курсов в учебном плане школы. Курсы могут иметь неакадемическое или </a:t>
            </a:r>
            <a:r>
              <a:rPr lang="ru-RU" sz="3600" dirty="0" err="1"/>
              <a:t>метапредметное</a:t>
            </a:r>
            <a:r>
              <a:rPr lang="ru-RU" sz="3600" dirty="0"/>
              <a:t> содержание.</a:t>
            </a:r>
          </a:p>
          <a:p>
            <a:pPr lvl="0"/>
            <a:r>
              <a:rPr lang="ru-RU" sz="3600" dirty="0"/>
              <a:t>Система социальных практик. Здесь социальные практики рассматриваются как специально организованная деятельность обучающихся, направленная на развитие социальной компетентности: знакомство с социальными ролями, функциями, направлениями общественной и профессиональной деятельности, формирование и отработка индивидуальной модели социального поведения, социальных навыков.</a:t>
            </a:r>
          </a:p>
          <a:p>
            <a:pPr lvl="0"/>
            <a:r>
              <a:rPr lang="ru-RU" sz="3600" dirty="0"/>
              <a:t>Профессиональные пробы. Мы рассматриваем как ознакомительное и прямое участие в различных видах профессиональной деятельности с целью образовательного, социального и профессионального самоопределения. </a:t>
            </a:r>
          </a:p>
          <a:p>
            <a:pPr lvl="0"/>
            <a:r>
              <a:rPr lang="ru-RU" sz="3600" dirty="0"/>
              <a:t>Проведение </a:t>
            </a:r>
            <a:r>
              <a:rPr lang="ru-RU" sz="3600" dirty="0" err="1"/>
              <a:t>тьюториалов</a:t>
            </a:r>
            <a:r>
              <a:rPr lang="ru-RU" sz="3600" dirty="0"/>
              <a:t>. </a:t>
            </a:r>
          </a:p>
          <a:p>
            <a:pPr lvl="0"/>
            <a:r>
              <a:rPr lang="ru-RU" sz="3600" dirty="0"/>
              <a:t>Повышение родительской активности.</a:t>
            </a:r>
          </a:p>
          <a:p>
            <a:pPr lvl="0"/>
            <a:r>
              <a:rPr lang="ru-RU" sz="3600" dirty="0"/>
              <a:t>Участие в образовательном процессе социальных и сетевых партнеров.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2972491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err="1"/>
              <a:t>Тьюторское</a:t>
            </a:r>
            <a:r>
              <a:rPr lang="ru-RU" sz="2000" b="1" dirty="0"/>
              <a:t> сопровождение </a:t>
            </a:r>
            <a:r>
              <a:rPr lang="ru-RU" sz="2000" dirty="0"/>
              <a:t>– это специальное педагогическое сопровождение учащихся, заключающееся в организации такого образовательного движения ребенка, которое строится на постоянном рефлексивном соотнесении его достижений с интересами и устремлениями.</a:t>
            </a:r>
            <a:br>
              <a:rPr lang="ru-RU" sz="2000" dirty="0"/>
            </a:b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Цель </a:t>
            </a:r>
            <a:r>
              <a:rPr lang="ru-RU" sz="2000" b="1" dirty="0" err="1"/>
              <a:t>тьюторского</a:t>
            </a:r>
            <a:r>
              <a:rPr lang="ru-RU" sz="2000" b="1" dirty="0"/>
              <a:t> сопровождения </a:t>
            </a:r>
            <a:r>
              <a:rPr lang="ru-RU" sz="2000" dirty="0"/>
              <a:t>– выстраивание особого типа коммуникативных процедур, позволяющих детям принимать собственные осознанные образовательные решения. </a:t>
            </a:r>
            <a:br>
              <a:rPr lang="ru-RU" sz="2000" dirty="0"/>
            </a:br>
            <a:r>
              <a:rPr lang="ru-RU" sz="2000" dirty="0"/>
              <a:t>   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err="1" smtClean="0"/>
              <a:t>Тьютор</a:t>
            </a:r>
            <a:r>
              <a:rPr lang="ru-RU" sz="2000" dirty="0" smtClean="0"/>
              <a:t> </a:t>
            </a:r>
            <a:r>
              <a:rPr lang="ru-RU" sz="2000" dirty="0"/>
              <a:t>( в нашей школе в 5-7 – это классный руководитель, а 8-10 – </a:t>
            </a:r>
            <a:r>
              <a:rPr lang="ru-RU" sz="2000" dirty="0" err="1"/>
              <a:t>тьютор</a:t>
            </a:r>
            <a:r>
              <a:rPr lang="ru-RU" sz="2000" dirty="0"/>
              <a:t>)  организует процесс индивидуальной работы с обучающимися по выявлению, формированию и развитию их познавательных интересов, проводит анкетирование, опросы, </a:t>
            </a:r>
            <a:r>
              <a:rPr lang="ru-RU" sz="2000" dirty="0" err="1"/>
              <a:t>тьютериалы</a:t>
            </a:r>
            <a:r>
              <a:rPr lang="ru-RU" sz="2000" dirty="0"/>
              <a:t>. </a:t>
            </a:r>
            <a:r>
              <a:rPr lang="ru-RU" sz="2000" dirty="0" err="1"/>
              <a:t>Тьютор</a:t>
            </a:r>
            <a:r>
              <a:rPr lang="ru-RU" sz="2000" dirty="0"/>
              <a:t> организует взаимодействие обучающегося с учителями для коррекции индивидуального учебного плана, а также организует взаимодействие с родителями (законными представителями) с целью становления познавательных интересов ребенка.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188888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668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00FF"/>
                </a:solidFill>
              </a:rPr>
              <a:t>30 октября 2018 года</a:t>
            </a:r>
            <a:r>
              <a:rPr lang="ru-RU" sz="2400" dirty="0"/>
              <a:t> был проведен </a:t>
            </a:r>
            <a:r>
              <a:rPr lang="ru-RU" sz="2400" dirty="0" smtClean="0"/>
              <a:t> </a:t>
            </a:r>
            <a:r>
              <a:rPr lang="ru-RU" sz="2400" dirty="0" err="1"/>
              <a:t>тьютериал</a:t>
            </a:r>
            <a:r>
              <a:rPr lang="ru-RU" sz="2400" dirty="0"/>
              <a:t> для учащихся 5х классов. Его целью стала рефлексия выбора в системе </a:t>
            </a:r>
            <a:r>
              <a:rPr lang="ru-RU" sz="2400" b="1" dirty="0">
                <a:solidFill>
                  <a:srgbClr val="0000FF"/>
                </a:solidFill>
              </a:rPr>
              <a:t>«Школа самореализации – территория успеха». 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ходе </a:t>
            </a:r>
            <a:r>
              <a:rPr lang="ru-RU" sz="2400" dirty="0" err="1"/>
              <a:t>тьютериала</a:t>
            </a:r>
            <a:r>
              <a:rPr lang="ru-RU" sz="2400" dirty="0"/>
              <a:t> учащиеся поделились первым опытом выбора краткосрочных курсов, а также выявили принципы выбора учебного маршрута (самостоятельность, осознанность, заинтересованность и т.д</a:t>
            </a:r>
            <a:r>
              <a:rPr lang="ru-RU" sz="2400" dirty="0" smtClean="0"/>
              <a:t>.)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5" name="Picture 1" descr="C:\Documents and Settings\Жанна Николаевна\Рабочий стол\выступление\XXGVhm5xWC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432168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Documents and Settings\Жанна Николаевна\Рабочий стол\выступление\UK24xTxHI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43248"/>
            <a:ext cx="432168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80413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dirty="0"/>
              <a:t>В МБОУ Бобровская СОШ №3 с 2017 года реализуется система профессиональных проб для учащихся как на базе школы, так и на предприятиях социальных партнеров школы. Для этого были заключены договоры с предприятиями и учебными заведениями: </a:t>
            </a:r>
            <a:endParaRPr lang="ru-RU" sz="2100" dirty="0" smtClean="0"/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БУЗ </a:t>
            </a:r>
            <a:r>
              <a:rPr lang="ru-RU" sz="2100" dirty="0">
                <a:solidFill>
                  <a:srgbClr val="0000FF"/>
                </a:solidFill>
              </a:rPr>
              <a:t>ВО «Бобровская районная больница</a:t>
            </a:r>
            <a:r>
              <a:rPr lang="ru-RU" sz="2100" dirty="0" smtClean="0">
                <a:solidFill>
                  <a:srgbClr val="0000FF"/>
                </a:solidFill>
              </a:rPr>
              <a:t>»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Бобровский ЗАГС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Редакция </a:t>
            </a:r>
            <a:r>
              <a:rPr lang="ru-RU" sz="2100" dirty="0">
                <a:solidFill>
                  <a:srgbClr val="0000FF"/>
                </a:solidFill>
              </a:rPr>
              <a:t>газеты «Звезда» Бобровского </a:t>
            </a:r>
            <a:r>
              <a:rPr lang="ru-RU" sz="2100" dirty="0" smtClean="0">
                <a:solidFill>
                  <a:srgbClr val="0000FF"/>
                </a:solidFill>
              </a:rPr>
              <a:t>района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Бобровский </a:t>
            </a:r>
            <a:r>
              <a:rPr lang="ru-RU" sz="2100" dirty="0">
                <a:solidFill>
                  <a:srgbClr val="0000FF"/>
                </a:solidFill>
              </a:rPr>
              <a:t>«Дом шерсти</a:t>
            </a:r>
            <a:r>
              <a:rPr lang="ru-RU" sz="2100" dirty="0" smtClean="0">
                <a:solidFill>
                  <a:srgbClr val="0000FF"/>
                </a:solidFill>
              </a:rPr>
              <a:t>»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ГКУ </a:t>
            </a:r>
            <a:r>
              <a:rPr lang="ru-RU" sz="2100" dirty="0">
                <a:solidFill>
                  <a:srgbClr val="0000FF"/>
                </a:solidFill>
              </a:rPr>
              <a:t>ВО центр занятости населения Бобровского </a:t>
            </a:r>
            <a:r>
              <a:rPr lang="ru-RU" sz="2100" dirty="0" smtClean="0">
                <a:solidFill>
                  <a:srgbClr val="0000FF"/>
                </a:solidFill>
              </a:rPr>
              <a:t>района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ООО </a:t>
            </a:r>
            <a:r>
              <a:rPr lang="ru-RU" sz="2100" dirty="0">
                <a:solidFill>
                  <a:srgbClr val="0000FF"/>
                </a:solidFill>
              </a:rPr>
              <a:t>«Бобровский хлебозавод</a:t>
            </a:r>
            <a:r>
              <a:rPr lang="ru-RU" sz="2100" dirty="0" smtClean="0">
                <a:solidFill>
                  <a:srgbClr val="0000FF"/>
                </a:solidFill>
              </a:rPr>
              <a:t>»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 </a:t>
            </a:r>
            <a:r>
              <a:rPr lang="ru-RU" sz="2100" dirty="0">
                <a:solidFill>
                  <a:srgbClr val="0000FF"/>
                </a:solidFill>
              </a:rPr>
              <a:t>Филиал №8 Воронежского регионального отделения Фонда социального страхования </a:t>
            </a:r>
            <a:r>
              <a:rPr lang="ru-RU" sz="2100" dirty="0" smtClean="0">
                <a:solidFill>
                  <a:srgbClr val="0000FF"/>
                </a:solidFill>
              </a:rPr>
              <a:t>РФ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 </a:t>
            </a:r>
            <a:r>
              <a:rPr lang="ru-RU" sz="2100" dirty="0">
                <a:solidFill>
                  <a:srgbClr val="0000FF"/>
                </a:solidFill>
              </a:rPr>
              <a:t>Воронежское областное училище культуры имени Алексея </a:t>
            </a:r>
            <a:r>
              <a:rPr lang="ru-RU" sz="2100" dirty="0" smtClean="0">
                <a:solidFill>
                  <a:srgbClr val="0000FF"/>
                </a:solidFill>
              </a:rPr>
              <a:t>Суворина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Аптека </a:t>
            </a:r>
            <a:r>
              <a:rPr lang="ru-RU" sz="2100" dirty="0">
                <a:solidFill>
                  <a:srgbClr val="0000FF"/>
                </a:solidFill>
              </a:rPr>
              <a:t>«Доверие</a:t>
            </a:r>
            <a:r>
              <a:rPr lang="ru-RU" sz="2100" dirty="0" smtClean="0">
                <a:solidFill>
                  <a:srgbClr val="0000FF"/>
                </a:solidFill>
              </a:rPr>
              <a:t>»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Структурное </a:t>
            </a:r>
            <a:r>
              <a:rPr lang="ru-RU" sz="2100" dirty="0">
                <a:solidFill>
                  <a:srgbClr val="0000FF"/>
                </a:solidFill>
              </a:rPr>
              <a:t>подразделение МБОУ БСОШ №3 – детский </a:t>
            </a:r>
            <a:r>
              <a:rPr lang="ru-RU" sz="2100" dirty="0" smtClean="0">
                <a:solidFill>
                  <a:srgbClr val="0000FF"/>
                </a:solidFill>
              </a:rPr>
              <a:t>сад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 </a:t>
            </a:r>
            <a:r>
              <a:rPr lang="ru-RU" sz="2100" dirty="0">
                <a:solidFill>
                  <a:srgbClr val="0000FF"/>
                </a:solidFill>
              </a:rPr>
              <a:t>Бобровский краеведческий </a:t>
            </a:r>
            <a:r>
              <a:rPr lang="ru-RU" sz="2100" dirty="0" smtClean="0">
                <a:solidFill>
                  <a:srgbClr val="0000FF"/>
                </a:solidFill>
              </a:rPr>
              <a:t>музей 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ГБПОУ </a:t>
            </a:r>
            <a:r>
              <a:rPr lang="ru-RU" sz="2100" dirty="0">
                <a:solidFill>
                  <a:srgbClr val="0000FF"/>
                </a:solidFill>
              </a:rPr>
              <a:t>ВО Бобровский аграрно-индустриальный колледж имени </a:t>
            </a:r>
            <a:r>
              <a:rPr lang="ru-RU" sz="2100" dirty="0" smtClean="0">
                <a:solidFill>
                  <a:srgbClr val="0000FF"/>
                </a:solidFill>
              </a:rPr>
              <a:t>М.Ф.Тимашевой</a:t>
            </a:r>
          </a:p>
          <a:p>
            <a:pPr marL="0" indent="0"/>
            <a:r>
              <a:rPr lang="ru-RU" sz="2100" dirty="0" smtClean="0">
                <a:solidFill>
                  <a:srgbClr val="0000FF"/>
                </a:solidFill>
              </a:rPr>
              <a:t> </a:t>
            </a:r>
            <a:r>
              <a:rPr lang="ru-RU" sz="2100" dirty="0">
                <a:solidFill>
                  <a:srgbClr val="0000FF"/>
                </a:solidFill>
              </a:rPr>
              <a:t>ОАО «</a:t>
            </a:r>
            <a:r>
              <a:rPr lang="ru-RU" sz="2100" dirty="0" err="1">
                <a:solidFill>
                  <a:srgbClr val="0000FF"/>
                </a:solidFill>
              </a:rPr>
              <a:t>ЭкоНиваАгро</a:t>
            </a:r>
            <a:r>
              <a:rPr lang="ru-RU" sz="2100" dirty="0" smtClean="0">
                <a:solidFill>
                  <a:srgbClr val="0000FF"/>
                </a:solidFill>
              </a:rPr>
              <a:t>»</a:t>
            </a:r>
            <a:endParaRPr lang="ru-RU" sz="21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35015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44" y="1"/>
            <a:ext cx="9001156" cy="12858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00FF"/>
                </a:solidFill>
              </a:rPr>
              <a:t>Организовано социальное партнерство школы с представителями высшего образовательного учреждения </a:t>
            </a:r>
            <a:endParaRPr lang="ru-RU" sz="18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ru-RU" sz="1800" i="1" dirty="0" smtClean="0"/>
              <a:t>( </a:t>
            </a:r>
            <a:r>
              <a:rPr lang="ru-RU" sz="1800" i="1" dirty="0"/>
              <a:t>в 2018 учебном году создан </a:t>
            </a:r>
            <a:r>
              <a:rPr lang="ru-RU" sz="1800" i="1" dirty="0" err="1"/>
              <a:t>агрокласс</a:t>
            </a:r>
            <a:r>
              <a:rPr lang="ru-RU" sz="1800" i="1" dirty="0"/>
              <a:t> в социальном партнерстве с Воронежским  государственным аграрным университетом имени императора Петра1)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9" descr="nnVluNxZ3vE"/>
          <p:cNvPicPr>
            <a:picLocks noChangeAspect="1" noChangeArrowheads="1"/>
          </p:cNvPicPr>
          <p:nvPr/>
        </p:nvPicPr>
        <p:blipFill>
          <a:blip r:embed="rId2"/>
          <a:srcRect t="24776"/>
          <a:stretch>
            <a:fillRect/>
          </a:stretch>
        </p:blipFill>
        <p:spPr bwMode="auto">
          <a:xfrm>
            <a:off x="214282" y="1357298"/>
            <a:ext cx="5424488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KBKh-HxTEwE"/>
          <p:cNvPicPr>
            <a:picLocks noChangeAspect="1" noChangeArrowheads="1"/>
          </p:cNvPicPr>
          <p:nvPr/>
        </p:nvPicPr>
        <p:blipFill>
          <a:blip r:embed="rId3"/>
          <a:srcRect t="16902"/>
          <a:stretch>
            <a:fillRect/>
          </a:stretch>
        </p:blipFill>
        <p:spPr bwMode="auto">
          <a:xfrm>
            <a:off x="2071670" y="3643314"/>
            <a:ext cx="6913563" cy="301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609909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Дуальное обучение в </a:t>
            </a:r>
            <a:r>
              <a:rPr lang="ru-RU" sz="3200" b="1" dirty="0" err="1" smtClean="0">
                <a:solidFill>
                  <a:srgbClr val="0000FF"/>
                </a:solidFill>
              </a:rPr>
              <a:t>агроклассе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8" name="Picture 14" descr="агрокласс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5976938" cy="3376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image?id=872727569774&amp;t=3&amp;plc=WEB&amp;tkn=*A0UbykkTLmDb0yySeKTE-I5iB20"/>
          <p:cNvPicPr>
            <a:picLocks noChangeAspect="1" noChangeArrowheads="1"/>
          </p:cNvPicPr>
          <p:nvPr/>
        </p:nvPicPr>
        <p:blipFill>
          <a:blip r:embed="rId3"/>
          <a:srcRect t="12331" b="8827"/>
          <a:stretch>
            <a:fillRect/>
          </a:stretch>
        </p:blipFill>
        <p:spPr bwMode="auto">
          <a:xfrm>
            <a:off x="2928926" y="3020135"/>
            <a:ext cx="6053134" cy="369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7858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00FF"/>
                </a:solidFill>
              </a:rPr>
              <a:t>Этапы выбора  профессиональных проб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6901797"/>
              </p:ext>
            </p:extLst>
          </p:nvPr>
        </p:nvGraphicFramePr>
        <p:xfrm>
          <a:off x="285720" y="857232"/>
          <a:ext cx="8572560" cy="5857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2560"/>
              </a:tblGrid>
              <a:tr h="336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Подготовительный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28575" marB="285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165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</a:rPr>
                        <a:t>-проведение 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анкетирования среди учащихся 5-11 классов;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создание базы данных по результатам анкетирования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проведение встреч с группами учащихся по планированию совместной деятельности в рамках программы;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проведение анкетирования среди  родителей обучающихся 1-11 классов;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-создание реестра родителей – потенциальных социальных партнеров.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28575" marB="285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Практический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28575" marB="285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2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</a:rPr>
                        <a:t>-заключение 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договоров с социальными партнерами о  прохождении профессиональных проб  обучающимися 8-11 классов МБОУ Бобровская СОШ №3;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</a:rPr>
                        <a:t>тьюторское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 сопровождение профессиональных проб учащихся школы на предприятиях;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организация и проведение экскурсий в музеи, выставки, экспозиции, открытые лекции, практические занятия;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-экскурсии на предприятия в рамках акции «Неделя без турникетов»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информационное обеспечение участников программы «выбор профессиональных проб»;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28575" marB="285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6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</a:rPr>
                        <a:t>Заключительный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28575" marB="285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60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-образовательное событие по результатам прохождения ПП в первом полугодии и конце учебного года;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-подготовка отчета о реализации программы за 2018-2019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</a:rPr>
                        <a:t>уч.г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проведение совещания рабочей группы по итогам программы;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- анализ результатов, коррекция и планирование работы на 2019-2020 </a:t>
                      </a:r>
                      <a:r>
                        <a:rPr lang="ru-RU" sz="1600" dirty="0" err="1">
                          <a:solidFill>
                            <a:srgbClr val="0000FF"/>
                          </a:solidFill>
                          <a:effectLst/>
                        </a:rPr>
                        <a:t>уч.г</a:t>
                      </a:r>
                      <a:r>
                        <a:rPr lang="ru-RU" sz="1600" dirty="0">
                          <a:solidFill>
                            <a:srgbClr val="0000FF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150" marR="57150" marT="28575" marB="2857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3832120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1156</Words>
  <Application>Microsoft Office PowerPoint</Application>
  <PresentationFormat>Экран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Опыт организации профессиональных проб и социальных практик на уровне основного общего образования </vt:lpstr>
      <vt:lpstr>Слайд 2</vt:lpstr>
      <vt:lpstr>Инновационная модель  МБОУ Бобровская СОШ №3:  «Школа самореализации – территория успеха» </vt:lpstr>
      <vt:lpstr>Слайд 4</vt:lpstr>
      <vt:lpstr>Слайд 5</vt:lpstr>
      <vt:lpstr>Слайд 6</vt:lpstr>
      <vt:lpstr>Слайд 7</vt:lpstr>
      <vt:lpstr>Дуальное обучение в агроклассе</vt:lpstr>
      <vt:lpstr>Этапы выбора  профессиональных проб </vt:lpstr>
      <vt:lpstr>Список профессиональных проб  МБОУ Бобровская СОШ №3   на 2018-2019 учебный год </vt:lpstr>
      <vt:lpstr> ГБПОУ «Бобровский аграрно-индустриальный колледж имени М.Ф.Тимашовой» </vt:lpstr>
      <vt:lpstr> Бобровский «Дом шерсти» </vt:lpstr>
      <vt:lpstr>ОАО «Бобровский хлебозавод»</vt:lpstr>
      <vt:lpstr>Аптека «Доверие»</vt:lpstr>
      <vt:lpstr>Процедура выбора профессиональных проб  складывается следующим образом: В конце учебного года родители и учащиеся на собраниях знакомятся с учебным планом на новый учебный год и тематикой краткосрочных курсов, социальных практик и профессиональных проб; В начале учебного года на общешкольных родительских собраниях перед родителями и учащимися проводятся презентационные мероприятия педагогов, в ходе которых происходит знакомство с содержанием курса, целями, задачами и продуктом курса. </vt:lpstr>
      <vt:lpstr>Каждый ученик имеет дневник профессиональных проб для оценивания результатов </vt:lpstr>
      <vt:lpstr>Пробы на выбор </vt:lpstr>
      <vt:lpstr>Слайд 18</vt:lpstr>
      <vt:lpstr>Ожидаемые результаты профессиональных проб и социальных практик 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Жанна Николаевна</cp:lastModifiedBy>
  <cp:revision>16</cp:revision>
  <dcterms:created xsi:type="dcterms:W3CDTF">2018-11-05T05:34:30Z</dcterms:created>
  <dcterms:modified xsi:type="dcterms:W3CDTF">2018-11-06T11:17:45Z</dcterms:modified>
</cp:coreProperties>
</file>