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65" r:id="rId3"/>
    <p:sldId id="283" r:id="rId4"/>
    <p:sldId id="284" r:id="rId5"/>
    <p:sldId id="285" r:id="rId6"/>
    <p:sldId id="286" r:id="rId7"/>
    <p:sldId id="287" r:id="rId8"/>
    <p:sldId id="288" r:id="rId9"/>
    <p:sldId id="290" r:id="rId10"/>
    <p:sldId id="291" r:id="rId11"/>
    <p:sldId id="292" r:id="rId12"/>
    <p:sldId id="293" r:id="rId13"/>
    <p:sldId id="298" r:id="rId14"/>
    <p:sldId id="301" r:id="rId15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92"/>
            <p14:sldId id="293"/>
            <p14:sldId id="298"/>
            <p14:sldId id="301"/>
          </p14:sldIdLst>
        </p14:section>
        <p14:section name="Раздел без заголовка" id="{EFDDF50C-AD5A-4B1F-98F3-724910AB5C93}">
          <p14:sldIdLst>
            <p14:sldId id="256"/>
            <p14:sldId id="299"/>
            <p14:sldId id="300"/>
            <p14:sldId id="295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29" autoAdjust="0"/>
  </p:normalViewPr>
  <p:slideViewPr>
    <p:cSldViewPr showGuides="1">
      <p:cViewPr varScale="1">
        <p:scale>
          <a:sx n="116" d="100"/>
          <a:sy n="116" d="100"/>
        </p:scale>
        <p:origin x="-330" y="-114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20.12.2018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20.12.2018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1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75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87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7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9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87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23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8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949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67066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09354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71415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768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92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1820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90084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3485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91666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3578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28726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738254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76181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82534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20841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62663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075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54498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2491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600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079035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3325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8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0716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9937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158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1387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6209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20.12.2018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57908" y="2564904"/>
            <a:ext cx="9217024" cy="1944216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Cambria"/>
              </a:rPr>
              <a:t>Старшая группа 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6-7лет «Применение </a:t>
            </a:r>
            <a:r>
              <a:rPr lang="ru-RU" sz="3600" b="0" i="0" dirty="0" err="1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здоровьесберегающих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 технологий при организации воспитательного процесса дошкольников».</a:t>
            </a: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42484" y="4869160"/>
            <a:ext cx="5063481" cy="1440160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Пустовалова Юлия Александровна, воспитатель, МБОУ БСОШ №3 структурное подразделение д/с, город Бобров, </a:t>
            </a:r>
            <a:endParaRPr lang="ru-RU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2017-2018  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92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7788" y="6030856"/>
            <a:ext cx="5760640" cy="8271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smtClean="0"/>
              <a:t>"</a:t>
            </a:r>
            <a:r>
              <a:rPr lang="ru-RU" sz="11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Салон красоты".</a:t>
            </a:r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Маленькие дети с удовольствием «ходят»  в салон красоты, где они могут «примерить» на себя взрослые роли. Эта сюжетно-ролевая игра также помогает овладению нормами и правилами поведения в обществе, учит выстраивать диалог, развивает речь, мышление, воображение, воспитывает в детях аккуратность, стремление быть красивыми, вызывает положительные эмоции и создает хорошее настроение на весь день.</a:t>
            </a:r>
            <a:endParaRPr lang="ru-RU" sz="11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82444" y="6021288"/>
            <a:ext cx="5806381" cy="936104"/>
          </a:xfrm>
        </p:spPr>
        <p:txBody>
          <a:bodyPr>
            <a:noAutofit/>
          </a:bodyPr>
          <a:lstStyle/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1000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творчесвтва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 Для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этого центра отведено самое светлое, хорошо освещенное в группе место. Здесь воспитанники в свободное время рисуют, лепят, выполняют аппликационные работы. Полки заполнены необходимым изобразительным материалом. В распоряжении детей мелки, акварель, тушь, гуашь и сангина. Дидактические игры, бумага разной фактуры, размера и цвета, картон, припасенные впрок, находятся в тумбах под навесными полками. </a:t>
            </a:r>
            <a:endParaRPr lang="ru-RU" sz="10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0181212_112651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1341438" y="419100"/>
            <a:ext cx="3978275" cy="5638800"/>
          </a:xfrm>
        </p:spPr>
      </p:pic>
      <p:pic>
        <p:nvPicPr>
          <p:cNvPr id="13" name="Рисунок 12" descr="IMG_20181212_112353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3543" r="23543" b="1670"/>
          <a:stretch>
            <a:fillRect/>
          </a:stretch>
        </p:blipFill>
        <p:spPr>
          <a:xfrm>
            <a:off x="7246540" y="476672"/>
            <a:ext cx="3977640" cy="5544616"/>
          </a:xfrm>
        </p:spPr>
      </p:pic>
    </p:spTree>
    <p:extLst>
      <p:ext uri="{BB962C8B-B14F-4D97-AF65-F5344CB8AC3E}">
        <p14:creationId xmlns:p14="http://schemas.microsoft.com/office/powerpoint/2010/main" xmlns="" val="402571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92729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Уголок «Больница» </a:t>
            </a:r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в детском саду -  это,  пожалуй, одна из самых игровых зон малышей. В доктора любят играть и мальчики и девочки.</a:t>
            </a:r>
          </a:p>
          <a:p>
            <a:r>
              <a:rPr lang="ru-RU" sz="1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 Развитие сюжета в «Больнице» позволяет использовать во время игры медицинские инструменты и называть их;  формировать внимательное отношение к пациентам, умение принимать на себя роль и выполнять соответствующие игровые действия;  вызывать сочувствие к заболевшим игрушкам.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33772" y="5941088"/>
            <a:ext cx="5688632" cy="91691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старейшая детская сюжетно-ролевая игра, служащая имитацией взрослой семейной жизни. Инициаторами и участниками игры  выступаю и мальчики и девочки. Четких правил игры не существует, все держится на самой идее и распределении ролей, походу игры способных легко меняться.  В ходе игры дети воплощают реальные жизненные ситуации, воссоздают систему отношений в семье.  В игре ребенок познает окружающий мир,  развивается его мышление чувства,  воля, происходит овладение нормами и правилами поведения в обществе, определенными умениями и социальными навыками, формируются взаимоотношения со сверстниками, а самое главное  происходит становление самооценки и самосознания. </a:t>
            </a:r>
            <a:endParaRPr lang="ru-RU" sz="40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1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_20181212_112520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152" b="15152"/>
          <a:stretch>
            <a:fillRect/>
          </a:stretch>
        </p:blipFill>
        <p:spPr>
          <a:xfrm>
            <a:off x="333375" y="609600"/>
            <a:ext cx="5702300" cy="5299075"/>
          </a:xfrm>
        </p:spPr>
      </p:pic>
      <p:pic>
        <p:nvPicPr>
          <p:cNvPr id="10" name="Рисунок 9" descr="IMG_20181212_11253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t="15083" b="15083"/>
          <a:stretch>
            <a:fillRect/>
          </a:stretch>
        </p:blipFill>
        <p:spPr>
          <a:xfrm>
            <a:off x="6211888" y="641350"/>
            <a:ext cx="5715000" cy="5321300"/>
          </a:xfrm>
        </p:spPr>
      </p:pic>
    </p:spTree>
    <p:extLst>
      <p:ext uri="{BB962C8B-B14F-4D97-AF65-F5344CB8AC3E}">
        <p14:creationId xmlns:p14="http://schemas.microsoft.com/office/powerpoint/2010/main" xmlns="" val="104246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81212_11244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965" r="2965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13" name="Рисунок 12" descr="IMG_20181212_112413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6021288"/>
            <a:ext cx="4150196" cy="93610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ru-RU" sz="2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младшем возрасте воспитатель в нужный момент предлагает малышу отправиться в уголок уединения (например, когда замечает, что он утром очень скучает по маме, чувствует себя зажато, некомфортно либо, наоборот, ведёт себя агрессивно, обижает других детей). </a:t>
            </a:r>
          </a:p>
          <a:p>
            <a:pPr algn="just">
              <a:lnSpc>
                <a:spcPct val="120000"/>
              </a:lnSpc>
            </a:pP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целью обеспечения детям психологического комфорта в группах ДОУ создаются специальные уголки уединения, или зоны </a:t>
            </a:r>
            <a:r>
              <a:rPr lang="ru-RU" sz="40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релакса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93189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Песочная 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терапия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помогает в развитии внимания, восприятия, памяти, мышления, воображения.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Песок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идеально подходит для сенсорного воспитания и мелкой моторики. В занятиях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песочной терапии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можно также затронуть все стороны развития </a:t>
            </a:r>
            <a:r>
              <a:rPr lang="ru-RU" sz="10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речи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фонетика, грамматический строй, лексика, связная речь.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2644" y="6093296"/>
            <a:ext cx="4006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Центр книги уютный и привлекательный, располагающий детей к неторопливому сосредоточенному общению с книгой. В этом центре ребенок имеет возможность самостоятельно, по своему вкусу выбрать книгу и спокойно рассмотреть ее, внимательно и сосредоточенно рассмотреть иллюстрации, вспомнить содержание, многократно вернуться к взволновавшим его эпизодам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IMG_20181212_112213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965" r="2965"/>
          <a:stretch>
            <a:fillRect/>
          </a:stretch>
        </p:blipFill>
        <p:spPr>
          <a:xfrm>
            <a:off x="8211185" y="404664"/>
            <a:ext cx="3977640" cy="5638800"/>
          </a:xfrm>
        </p:spPr>
      </p:pic>
    </p:spTree>
    <p:extLst>
      <p:ext uri="{BB962C8B-B14F-4D97-AF65-F5344CB8AC3E}">
        <p14:creationId xmlns:p14="http://schemas.microsoft.com/office/powerpoint/2010/main" xmlns="" val="90387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8267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rgbClr val="FF9933"/>
                </a:solidFill>
              </a:rPr>
              <a:t> 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Для успешного сотрудничества педагогов с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родителями используются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различные формы работы. Одной из наиболее востребованных является оформление наглядной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информации </a:t>
            </a:r>
            <a:r>
              <a:rPr lang="ru-RU" sz="40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ввиде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стендов и уголков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 Такой метод освещения образовательного процесса весьма эффективен, хотя и не предусматривает непосредственного контакта педагога и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 между тем к способу подачи и содержанию размещаемой на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стендах информации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предъявляются особые требования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2"/>
            <a:ext cx="4105826" cy="8888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Первоочередная задача, стоящая перед нами – воспитателями в детском саду, состоит в том, чтобы, не используя элементов назидания, вовлечь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родителей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в процесс воспитания детей, уметь оказать помощь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родителям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в приобретении умений наблюдать за своими детьми, следить за их развитием, а также способствовать развитию.</a:t>
            </a:r>
            <a:endParaRPr lang="ru-RU" sz="4000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6021288"/>
            <a:ext cx="3945891" cy="8367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0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информационно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-просветительским формам </a:t>
            </a:r>
            <a:r>
              <a:rPr lang="ru-RU" sz="40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относятся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информационные стенды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-папки-передвижки;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-тематические выставки </a:t>
            </a:r>
            <a:r>
              <a:rPr lang="ru-RU" sz="40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(литература, фото детских работ)</a:t>
            </a:r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-мини газеты;</a:t>
            </a:r>
          </a:p>
          <a:p>
            <a:r>
              <a:rPr lang="ru-RU" sz="4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-доска объявлений.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 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9" name="Рисунок 8" descr="IMG_20181212_11274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11113" y="379413"/>
            <a:ext cx="3978275" cy="5638800"/>
          </a:xfrm>
        </p:spPr>
      </p:pic>
      <p:pic>
        <p:nvPicPr>
          <p:cNvPr id="11" name="Рисунок 10" descr="IMG_20181212_112806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3543" r="23543"/>
          <a:stretch>
            <a:fillRect/>
          </a:stretch>
        </p:blipFill>
        <p:spPr>
          <a:xfrm>
            <a:off x="4146550" y="400050"/>
            <a:ext cx="3978275" cy="5638800"/>
          </a:xfrm>
        </p:spPr>
      </p:pic>
      <p:pic>
        <p:nvPicPr>
          <p:cNvPr id="12" name="Рисунок 11" descr="IMG_20181212_112759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3543" r="23543"/>
          <a:stretch>
            <a:fillRect/>
          </a:stretch>
        </p:blipFill>
        <p:spPr>
          <a:xfrm>
            <a:off x="8256588" y="377825"/>
            <a:ext cx="3978275" cy="5638800"/>
          </a:xfrm>
        </p:spPr>
      </p:pic>
    </p:spTree>
    <p:extLst>
      <p:ext uri="{BB962C8B-B14F-4D97-AF65-F5344CB8AC3E}">
        <p14:creationId xmlns:p14="http://schemas.microsoft.com/office/powerpoint/2010/main" xmlns="" val="221321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ранний возраст, младший,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редний, 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нужное подчеркнуть)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с четырех точек по периметру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30" b="4030"/>
          <a:stretch>
            <a:fillRect/>
          </a:stretch>
        </p:blipFill>
        <p:spPr>
          <a:xfrm>
            <a:off x="4511675" y="238125"/>
            <a:ext cx="3978275" cy="274320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30" b="4030"/>
          <a:stretch>
            <a:fillRect/>
          </a:stretch>
        </p:blipFill>
        <p:spPr>
          <a:xfrm>
            <a:off x="131763" y="233363"/>
            <a:ext cx="3978275" cy="27432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30" b="4030"/>
          <a:stretch>
            <a:fillRect/>
          </a:stretch>
        </p:blipFill>
        <p:spPr>
          <a:xfrm>
            <a:off x="233363" y="3433763"/>
            <a:ext cx="3978275" cy="2743200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30" b="4030"/>
          <a:stretch>
            <a:fillRect/>
          </a:stretch>
        </p:blipFill>
        <p:spPr>
          <a:xfrm>
            <a:off x="4624388" y="3467100"/>
            <a:ext cx="3978275" cy="2743200"/>
          </a:xfrm>
        </p:spPr>
      </p:pic>
    </p:spTree>
    <p:extLst>
      <p:ext uri="{BB962C8B-B14F-4D97-AF65-F5344CB8AC3E}">
        <p14:creationId xmlns:p14="http://schemas.microsoft.com/office/powerpoint/2010/main" xmlns="" val="270508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0356" y="1124744"/>
            <a:ext cx="6408712" cy="1185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1. Рабочий сектор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26460" y="3068960"/>
            <a:ext cx="4969255" cy="19442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Доступность среды осуществляется по интересам воспитанников, с учетом соблюдения безопасности среды под контролем взрослого. Использующееся оборудование можно использовать для трансформирования среды воспитанниками и педагогом. 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быть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одержательно-насыщенной ,  трансформируемой,  полифункциональной,  вариативной,  доступной , безопасной.</a:t>
            </a:r>
            <a:endParaRPr lang="ru-RU" sz="12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54" r="23554"/>
          <a:stretch>
            <a:fillRect/>
          </a:stretch>
        </p:blipFill>
        <p:spPr>
          <a:xfrm>
            <a:off x="1054100" y="620713"/>
            <a:ext cx="3976688" cy="5638800"/>
          </a:xfrm>
        </p:spPr>
      </p:pic>
    </p:spTree>
    <p:extLst>
      <p:ext uri="{BB962C8B-B14F-4D97-AF65-F5344CB8AC3E}">
        <p14:creationId xmlns:p14="http://schemas.microsoft.com/office/powerpoint/2010/main" xmlns="" val="138967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112801" y="486547"/>
            <a:ext cx="3978275" cy="5266151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 r="2984"/>
          <a:stretch>
            <a:fillRect/>
          </a:stretch>
        </p:blipFill>
        <p:spPr>
          <a:xfrm>
            <a:off x="4184974" y="482600"/>
            <a:ext cx="3976688" cy="5293992"/>
          </a:xfr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55563" y="5776592"/>
            <a:ext cx="4035513" cy="118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Живая неживая природа , уголок оснащен муляжи грибов, макеты природных ископаемых, картинки животных и растений, календарь природы, природные материалы, здесь проходит наблюдение за растениями, природой</a:t>
            </a:r>
            <a:r>
              <a:rPr lang="ru-RU" sz="1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детей формируются предпосылки экологического сознания, развивается экологическая культура, познавательный интерес к экологии, проблемам природы, желание и стремление разрешить некоторые из экологических проблем, доступными ребенку – дошкольнику средствами. </a:t>
            </a:r>
            <a:endParaRPr lang="ru-RU" sz="10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661248"/>
            <a:ext cx="3981840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данного центра - развитие познавательно – исследовательской деятельности детей, обогащение представлений об окружающем мире, что, в конечном счёте, обеспечит успешное интеллектуальное и личностное развитие 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ребёнка. Для </a:t>
            </a:r>
            <a:r>
              <a:rPr lang="ru-RU" sz="1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исследования и экспериментирования необходимы самые разнообразные природные и бросовые материалы: мел, песок, глина, камни, ракушки, перья, </a:t>
            </a:r>
            <a:r>
              <a:rPr lang="ru-RU" sz="1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уголь, микроскопы, глобус, а также лабораторное оборудование – все это вызывает у детей особый </a:t>
            </a:r>
            <a:r>
              <a:rPr lang="ru-RU" sz="1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интерес.  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238557" y="5805264"/>
            <a:ext cx="3905897" cy="1052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конструирования способствует развитию детского творчества, конструкторских способностей. Центр может быть достаточно мобилен. Практичность его состоит в том, что любой конструктор легко перемещаются в любое место. Содержимое строительного уголка (конструкторы разного вида, кубики, крупный и мелкий деревянный строительный материал, схемы и чертежи построек) позволяет организовать конструктивную деятельность с большой группой воспитанников, подгруппой и индивидуально, развернуть строительство на ковре либо на столе</a:t>
            </a: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5" r="2965"/>
          <a:stretch>
            <a:fillRect/>
          </a:stretch>
        </p:blipFill>
        <p:spPr>
          <a:xfrm>
            <a:off x="8321878" y="482600"/>
            <a:ext cx="3866947" cy="5270098"/>
          </a:xfrm>
        </p:spPr>
      </p:pic>
    </p:spTree>
    <p:extLst>
      <p:ext uri="{BB962C8B-B14F-4D97-AF65-F5344CB8AC3E}">
        <p14:creationId xmlns:p14="http://schemas.microsoft.com/office/powerpoint/2010/main" xmlns="" val="369464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20181212_112407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3543" r="23543"/>
          <a:stretch>
            <a:fillRect/>
          </a:stretch>
        </p:blipFill>
        <p:spPr>
          <a:xfrm>
            <a:off x="117748" y="404664"/>
            <a:ext cx="3978275" cy="5638800"/>
          </a:xfr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17748" y="5949280"/>
            <a:ext cx="3942753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аучить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малыша проникаться настроением, мыслями, чувствами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Требуется учитывать необходимость развития ведущей детской деятельности. При этом важно руководствоваться таким положением: в каждый момент жизни все ведущие виды деятельности детей раннего и  дошкольного  возраста (предметная, игровая, предпосылки учебной деятельности) присутствуют одновременно, но каждая из них проходит свой путь развития до момента, когда она становится ведущей.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326660" y="6097506"/>
            <a:ext cx="3817794" cy="10759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Ребенок чувствует себя здесь комфортно, спокойно и уютно. Этому способствуют комфортный диван, кресла, рядом любимые книги. Уют, домашняя обстановка позволяют детям комфортно расположиться и погрузиться в волшебный мир книг. В этом центре дети с удовольствием приобщаются к словесному искусству, у детей развивается художественное восприятие и эстетический вкус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 У девочек тема «Эстетическое оформление стола»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294212" y="6165304"/>
            <a:ext cx="3855226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тражает 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безопасность дома, на улице </a:t>
            </a:r>
            <a:r>
              <a:rPr lang="ru-RU" sz="1500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(ПДД)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и пожарную безопасность. Он оснащён необходимыми атрибутами, игрушками, дидактическими </a:t>
            </a:r>
            <a:r>
              <a:rPr lang="ru-RU" sz="15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играми. Здесь проходит знакомство с профессией водитель, для участия воспитания создания среды организована самостоятельная и игровая деятельность</a:t>
            </a:r>
            <a:r>
              <a:rPr lang="ru-RU" sz="1800" dirty="0" smtClean="0">
                <a:solidFill>
                  <a:srgbClr val="92D050"/>
                </a:solidFill>
              </a:rPr>
              <a:t>.</a:t>
            </a:r>
            <a:endParaRPr lang="ru-RU" sz="18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_20181212_112317.jpg"/>
          <p:cNvPicPr>
            <a:picLocks noGrp="1" noChangeAspect="1"/>
          </p:cNvPicPr>
          <p:nvPr>
            <p:ph type="pic" idx="13"/>
          </p:nvPr>
        </p:nvPicPr>
        <p:blipFill>
          <a:blip r:embed="rId4" cstate="print"/>
          <a:srcRect l="2984" r="298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12" name="Рисунок 11" descr="IMG_20181212_112549.jpg"/>
          <p:cNvPicPr>
            <a:picLocks noGrp="1" noChangeAspect="1"/>
          </p:cNvPicPr>
          <p:nvPr>
            <p:ph type="pic" idx="10"/>
          </p:nvPr>
        </p:nvPicPr>
        <p:blipFill>
          <a:blip r:embed="rId5" cstate="print"/>
          <a:srcRect l="25495" r="25495"/>
          <a:stretch>
            <a:fillRect/>
          </a:stretch>
        </p:blipFill>
        <p:spPr>
          <a:xfrm>
            <a:off x="8494713" y="404664"/>
            <a:ext cx="3694112" cy="5653088"/>
          </a:xfrm>
        </p:spPr>
      </p:pic>
    </p:spTree>
    <p:extLst>
      <p:ext uri="{BB962C8B-B14F-4D97-AF65-F5344CB8AC3E}">
        <p14:creationId xmlns:p14="http://schemas.microsoft.com/office/powerpoint/2010/main" xmlns="" val="74733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9756" y="5877272"/>
            <a:ext cx="5184576" cy="924208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0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 Рабочий сектор 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Если педагог будет пользоваться методичкой и литературой, которую автор этой методички рекомендует, то процесс воспитания будет куда проще. Ведь рекомендации именитых педагогов помогают найти подход к каждому без исключения ребенку. Также вся эта литература поможет вам направить процесс воспитания в нужное русло. Использование литературы преподавателем помогает оптимизировать образовательный и воспитательный процесс, что сказывается на развитии детей и их успеваемости.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62364" y="5733256"/>
            <a:ext cx="6048672" cy="112474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050" dirty="0">
                <a:solidFill>
                  <a:srgbClr val="92D050"/>
                </a:solidFill>
              </a:rPr>
              <a:t>1.7.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Способность компьютера воспроизводить информацию одновременно в виде текста, графического изображения, звука, речи, видео, запоминать и с огромной скоростью обрабатывать данные позволяет специалистам создавать для детей новые средства деятельности, которые принципиально отличаются от всех существующих игр и игрушек. Все это предъявляет качественно новые требования и к дошкольному воспитанию - первому звену непрерывного образования, одна из главных задач которого - заложить потенциал обогащенного развития личности ребенка. Поэтому в систему дошкольного воспитания и обучения необходимо внедрять информационные технологии.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img2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7695" r="27695"/>
          <a:stretch>
            <a:fillRect/>
          </a:stretch>
        </p:blipFill>
        <p:spPr>
          <a:xfrm>
            <a:off x="333772" y="260648"/>
            <a:ext cx="3978275" cy="5638800"/>
          </a:xfrm>
        </p:spPr>
      </p:pic>
      <p:pic>
        <p:nvPicPr>
          <p:cNvPr id="10" name="Рисунок 9" descr="IMG_20181212_112702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/>
          <a:stretch>
            <a:fillRect/>
          </a:stretch>
        </p:blipFill>
        <p:spPr>
          <a:xfrm>
            <a:off x="6891338" y="473075"/>
            <a:ext cx="3978275" cy="5260181"/>
          </a:xfrm>
        </p:spPr>
      </p:pic>
    </p:spTree>
    <p:extLst>
      <p:ext uri="{BB962C8B-B14F-4D97-AF65-F5344CB8AC3E}">
        <p14:creationId xmlns:p14="http://schemas.microsoft.com/office/powerpoint/2010/main" xmlns="" val="266446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9756" y="6094420"/>
            <a:ext cx="11737304" cy="6096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Необходимы материалы учитывающие интересы мальчиков и девочек, как в труде, так и в игре. Мальчикам нужны инструменты для работы с деревом, девочкам для работы с рукоделием. В группах старших дошкольников необходимы так же различные материалы, способствующие овладению чтением, </a:t>
            </a:r>
            <a:r>
              <a:rPr lang="ru-RU" sz="11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математикой</a:t>
            </a:r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печатные буквы, слова, таблицы, книги с крупным шрифтом, пособие с цифрами, настольно-печатные игры с цифрами и буквами, ребусами, а так же материалами, отражающими школьную </a:t>
            </a:r>
            <a:r>
              <a:rPr lang="ru-RU" sz="11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тему</a:t>
            </a:r>
            <a:r>
              <a:rPr lang="ru-RU" sz="11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картинки о жизни школьников, школьные принадлежности, фотографии школьников-старших братьев или сестер, атрибуты для игр в школу. ; также детские энциклопедии, иллюстрированные издания о животном и растительном мире планеты, о жизни людей разных стран, детские журналы, альбомы, проспекты.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43" r="23543"/>
          <a:stretch>
            <a:fillRect/>
          </a:stretch>
        </p:blipFill>
        <p:spPr>
          <a:xfrm>
            <a:off x="3781425" y="417513"/>
            <a:ext cx="3978275" cy="5459759"/>
          </a:xfrm>
        </p:spPr>
      </p:pic>
    </p:spTree>
    <p:extLst>
      <p:ext uri="{BB962C8B-B14F-4D97-AF65-F5344CB8AC3E}">
        <p14:creationId xmlns:p14="http://schemas.microsoft.com/office/powerpoint/2010/main" xmlns="" val="49567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949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Двигательную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активность, в том числе </a:t>
            </a:r>
            <a:r>
              <a:rPr lang="ru-RU" sz="1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 крупной и мелкой моторики, участие в подвижных играх и соревнованиях;</a:t>
            </a:r>
            <a:r>
              <a:rPr lang="ru-RU" sz="1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етали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военной формы, предметы обмундирования и вооружения рыцарей, русских богатырей, разнообразные технические игрушки. Важно иметь большое количество «подручных» материалов (веревок, коробочек, проволочек, колес, ленточек, которые творчески используются для решения различных игровых проблем. </a:t>
            </a:r>
            <a:endParaRPr lang="ru-RU" sz="1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455667" y="5733256"/>
            <a:ext cx="5543402" cy="93610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Физкультура и спорт. Использовавшееся оборудование можно использовать для трансформирования среды воспитанников и педагога. Организация подвижных игр. </a:t>
            </a:r>
            <a:r>
              <a:rPr lang="ru-RU" sz="40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 участия воспитания создания среды организована самостоятельная и игровая деятельность. Оборудования достаточно для организации воспитательного процесса, сменяемости материала по темам, особое внимание уделено </a:t>
            </a:r>
            <a:r>
              <a:rPr lang="ru-RU" sz="400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здоровьесберегающим</a:t>
            </a:r>
            <a:r>
              <a:rPr lang="ru-RU" sz="40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технологиям.</a:t>
            </a: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59" b="19059"/>
          <a:stretch>
            <a:fillRect/>
          </a:stretch>
        </p:blipFill>
        <p:spPr>
          <a:xfrm>
            <a:off x="117749" y="609600"/>
            <a:ext cx="5400599" cy="497998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059" b="19059"/>
          <a:stretch>
            <a:fillRect/>
          </a:stretch>
        </p:blipFill>
        <p:spPr>
          <a:xfrm>
            <a:off x="6238427" y="604069"/>
            <a:ext cx="5760641" cy="4979988"/>
          </a:xfrm>
        </p:spPr>
      </p:pic>
    </p:spTree>
    <p:extLst>
      <p:ext uri="{BB962C8B-B14F-4D97-AF65-F5344CB8AC3E}">
        <p14:creationId xmlns:p14="http://schemas.microsoft.com/office/powerpoint/2010/main" xmlns="" val="380177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5780" y="5805264"/>
            <a:ext cx="5400600" cy="971161"/>
          </a:xfrm>
        </p:spPr>
        <p:txBody>
          <a:bodyPr>
            <a:normAutofit/>
          </a:bodyPr>
          <a:lstStyle/>
          <a:p>
            <a:pPr algn="ctr"/>
            <a:r>
              <a:rPr lang="ru-RU" sz="11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Атрибуты к играм подбираются так, чтобы создать условия для реализации интересов детей в разных видах игр. Эстетичность и изысканность оформления, современность материалов вызывают у дошкольников желание играть. Подобранный игровой материал позволяет комбинировать различные сюжеты, создавать новые игровые образы. Здесь же уместны игры-драматизации по знакомым сказкам, тем более что для них созданы необходимые условия</a:t>
            </a:r>
            <a:r>
              <a:rPr lang="ru-RU" sz="1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38428" y="5733256"/>
            <a:ext cx="5472608" cy="1124743"/>
          </a:xfrm>
        </p:spPr>
        <p:txBody>
          <a:bodyPr>
            <a:noAutofit/>
          </a:bodyPr>
          <a:lstStyle/>
          <a:p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Развитие речи. Информационная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– каждый предмет несет определенные сведения об окружающем мире, становится средством передачи социального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опыта. Стимулирующая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– должна быть мобильной и динамичной. В ее организации педагогу необходимо учитывать «зону ближайшего развития», возрастные, индивидуальные особенности ребенка, его потребности, стремления и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способности. Развивающая </a:t>
            </a:r>
            <a:r>
              <a:rPr lang="ru-RU" sz="10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– сочетание традиционных и новых, необычных компонентов, что обеспечивает преемственность развития деятельности от простых ее форм к более сложным.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543" r="23543"/>
          <a:stretch>
            <a:fillRect/>
          </a:stretch>
        </p:blipFill>
        <p:spPr>
          <a:xfrm>
            <a:off x="1116942" y="477149"/>
            <a:ext cx="4257390" cy="5382162"/>
          </a:xfrm>
        </p:spPr>
      </p:pic>
      <p:pic>
        <p:nvPicPr>
          <p:cNvPr id="10" name="Рисунок 9" descr="IMG_20181212_112237.jpg"/>
          <p:cNvPicPr>
            <a:picLocks noGrp="1" noChangeAspect="1"/>
          </p:cNvPicPr>
          <p:nvPr>
            <p:ph type="pic" idx="10"/>
          </p:nvPr>
        </p:nvPicPr>
        <p:blipFill>
          <a:blip r:embed="rId4" cstate="print"/>
          <a:srcRect l="2965" r="2965" b="4224"/>
          <a:stretch>
            <a:fillRect/>
          </a:stretch>
        </p:blipFill>
        <p:spPr>
          <a:xfrm>
            <a:off x="7246540" y="404664"/>
            <a:ext cx="3977640" cy="5400600"/>
          </a:xfrm>
        </p:spPr>
      </p:pic>
    </p:spTree>
    <p:extLst>
      <p:ext uri="{BB962C8B-B14F-4D97-AF65-F5344CB8AC3E}">
        <p14:creationId xmlns:p14="http://schemas.microsoft.com/office/powerpoint/2010/main" xmlns="" val="11961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1055</Words>
  <Application>Microsoft Office PowerPoint</Application>
  <PresentationFormat>Произвольный</PresentationFormat>
  <Paragraphs>77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GraduationAlbum_16x9</vt:lpstr>
      <vt:lpstr>Старшая группа 6-7лет «Применение здоровьесберегающих технологий при организации воспитательного процесса дошкольников».</vt:lpstr>
      <vt:lpstr>Вход в группу, нижняя левая точка</vt:lpstr>
      <vt:lpstr>1. Рабочий сектор </vt:lpstr>
      <vt:lpstr>Слайд 4</vt:lpstr>
      <vt:lpstr>Слайд 5</vt:lpstr>
      <vt:lpstr>1.6. Рабочий сектор  (Если педагог будет пользоваться методичкой и литературой, которую автор этой методички рекомендует, то процесс воспитания будет куда проще. Ведь рекомендации именитых педагогов помогают найти подход к каждому без исключения ребенку. Также вся эта литература поможет вам направить процесс воспитания в нужное русло. Использование литературы преподавателем помогает оптимизировать образовательный и воспитательный процесс, что сказывается на развитии детей и их успеваемости.)</vt:lpstr>
      <vt:lpstr>Необходимы материалы учитывающие интересы мальчиков и девочек, как в труде, так и в игре. Мальчикам нужны инструменты для работы с деревом, девочкам для работы с рукоделием. В группах старших дошкольников необходимы так же различные материалы, способствующие овладению чтением, математикой: печатные буквы, слова, таблицы, книги с крупным шрифтом, пособие с цифрами, настольно-печатные игры с цифрами и буквами, ребусами, а так же материалами, отражающими школьную тему: картинки о жизни школьников, школьные принадлежности, фотографии школьников-старших братьев или сестер, атрибуты для игр в школу. ; также детские энциклопедии, иллюстрированные издания о животном и растительном мире планеты, о жизни людей разных стран, детские журналы, альбомы, проспекты. </vt:lpstr>
      <vt:lpstr>Слайд 8</vt:lpstr>
      <vt:lpstr>Атрибуты к играм подбираются так, чтобы создать условия для реализации интересов детей в разных видах игр. Эстетичность и изысканность оформления, современность материалов вызывают у дошкольников желание играть. Подобранный игровой материал позволяет комбинировать различные сюжеты, создавать новые игровые образы. Здесь же уместны игры-драматизации по знакомым сказкам, тем более что для них созданы необходимые условия.</vt:lpstr>
      <vt:lpstr> "Салон красоты".Маленькие дети с удовольствием «ходят»  в салон красоты, где они могут «примерить» на себя взрослые роли. Эта сюжетно-ролевая игра также помогает овладению нормами и правилами поведения в обществе, учит выстраивать диалог, развивает речь, мышление, воображение, воспитывает в детях аккуратность, стремление быть красивыми, вызывает положительные эмоции и создает хорошее настроение на весь день.</vt:lpstr>
      <vt:lpstr>Слайд 11</vt:lpstr>
      <vt:lpstr>Слайд 12</vt:lpstr>
      <vt:lpstr>Слайд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2018-04-22T15:15:56Z</dcterms:created>
  <dcterms:modified xsi:type="dcterms:W3CDTF">2018-12-20T17:12:30Z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